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5" r:id="rId3"/>
    <p:sldId id="270" r:id="rId4"/>
    <p:sldId id="288" r:id="rId5"/>
    <p:sldId id="289" r:id="rId6"/>
    <p:sldId id="290" r:id="rId7"/>
    <p:sldId id="291" r:id="rId8"/>
    <p:sldId id="293" r:id="rId9"/>
    <p:sldId id="264" r:id="rId10"/>
    <p:sldId id="258" r:id="rId11"/>
    <p:sldId id="272" r:id="rId12"/>
    <p:sldId id="273" r:id="rId13"/>
    <p:sldId id="274" r:id="rId14"/>
    <p:sldId id="275" r:id="rId15"/>
    <p:sldId id="276" r:id="rId16"/>
    <p:sldId id="278" r:id="rId17"/>
    <p:sldId id="284" r:id="rId18"/>
    <p:sldId id="281" r:id="rId19"/>
    <p:sldId id="283" r:id="rId20"/>
    <p:sldId id="282" r:id="rId21"/>
    <p:sldId id="279" r:id="rId22"/>
    <p:sldId id="280" r:id="rId23"/>
    <p:sldId id="285" r:id="rId24"/>
    <p:sldId id="286" r:id="rId25"/>
    <p:sldId id="287" r:id="rId26"/>
    <p:sldId id="259" r:id="rId27"/>
    <p:sldId id="292" r:id="rId28"/>
    <p:sldId id="266" r:id="rId29"/>
    <p:sldId id="262" r:id="rId30"/>
    <p:sldId id="261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5162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159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5374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7877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0016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7958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81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99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8645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04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8204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9012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9372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36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042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4643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999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49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48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28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868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5659" lvl="0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1318" lvl="1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16977" lvl="2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22636" lvl="3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28294" lvl="4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33954" lvl="5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39613" lvl="6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45271" lvl="7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50931" lvl="8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mp/post/676114/" TargetMode="Externa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habr.com/ru/amp/post/67611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abr.com/ru/amp/post/67611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habr.com/ru/amp/post/67611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habr.com/ru/amp/post/67611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s://habr.com/ru/amp/post/676114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habr.com/ru/amp/post/67611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habr.com/ru/amp/post/67611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amp/post/67611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habr.com/ru/amp/post/67611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hyperlink" Target="https://habr.com/ru/amp/post/676114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hyperlink" Target="https://habr.com/ru/amp/post/67611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271464" y="1906537"/>
            <a:ext cx="9865096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2783632" y="4869160"/>
            <a:ext cx="712879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Юрьевич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Путилова Елена Михайловна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51384" y="1196752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623392" y="2996952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623392" y="4365104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знакомы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(хотя бы на базовом уровне) с мат. анализом и линейной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алгеброй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623392" y="6093296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вот это всё)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6784" y="21061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343472" y="836712"/>
                <a:ext cx="9793088" cy="4546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3200" b="1" dirty="0" smtClean="0">
                  <a:latin typeface="-apple-system"/>
                </a:endParaRPr>
              </a:p>
              <a:p>
                <a:pPr algn="ctr"/>
                <a:r>
                  <a:rPr lang="ru-RU" sz="32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Как выполнить преобразование: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>
                  <a:latin typeface="-apple-system"/>
                </a:endParaRPr>
              </a:p>
              <a:p>
                <a:endParaRPr lang="en-US" sz="3200" dirty="0"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3200" dirty="0">
                  <a:latin typeface="-apple-system"/>
                </a:endParaRPr>
              </a:p>
              <a:p>
                <a:endParaRPr lang="ru-RU" sz="3200" dirty="0" smtClean="0">
                  <a:latin typeface="-apple-system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836712"/>
                <a:ext cx="9793088" cy="4546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5"/>
              </a:rPr>
              <a:t>https://habr.com/ru/amp/post/676114/</a:t>
            </a:r>
            <a:endParaRPr lang="ru-RU" dirty="0"/>
          </a:p>
        </p:txBody>
      </p:sp>
      <p:sp>
        <p:nvSpPr>
          <p:cNvPr id="4" name="Выгнутая влево стрелка 3"/>
          <p:cNvSpPr/>
          <p:nvPr/>
        </p:nvSpPr>
        <p:spPr>
          <a:xfrm>
            <a:off x="1631504" y="2564904"/>
            <a:ext cx="936104" cy="187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91544" y="1124744"/>
            <a:ext cx="837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сделать преобразование функций: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1628800"/>
            <a:ext cx="3528555" cy="33547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3792" y="1628800"/>
            <a:ext cx="3368097" cy="33335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0216" y="1628800"/>
            <a:ext cx="3456384" cy="33973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95400" y="4941168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39816" y="4941168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38992" y="4941168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Сдвиги по Х и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35560" y="1196752"/>
            <a:ext cx="840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функций посложнее: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2" y="1772816"/>
            <a:ext cx="2752333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928" y="1844824"/>
            <a:ext cx="5868104" cy="27626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91344" y="4581128"/>
            <a:ext cx="449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Экспонента и Линейная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591944" y="4725144"/>
                <a:ext cx="55446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Из диапазона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m:t>0;1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725144"/>
                <a:ext cx="5544616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84821" y="1052736"/>
            <a:ext cx="4469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Нормировка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1532" b="51626"/>
          <a:stretch/>
        </p:blipFill>
        <p:spPr>
          <a:xfrm>
            <a:off x="8256240" y="1772816"/>
            <a:ext cx="3097695" cy="30599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51086" t="52334" r="446" b="-708"/>
          <a:stretch/>
        </p:blipFill>
        <p:spPr>
          <a:xfrm>
            <a:off x="119336" y="1772816"/>
            <a:ext cx="3096344" cy="30586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-41" t="226" r="51573" b="51400"/>
          <a:stretch/>
        </p:blipFill>
        <p:spPr>
          <a:xfrm>
            <a:off x="4151784" y="1700808"/>
            <a:ext cx="3456384" cy="341426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91344" y="4653136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Нормирование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328248" y="4725144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71864" y="1124744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«Геометрия»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1916832"/>
            <a:ext cx="3425632" cy="33768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120" y="1988840"/>
            <a:ext cx="3322340" cy="32667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487488" y="5229200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28048" y="5157192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Углы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768" y="1628800"/>
            <a:ext cx="5286781" cy="31366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39416" y="2132856"/>
            <a:ext cx="3287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Какое уравнение у этой функции?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1577487">
            <a:off x="3419645" y="3183851"/>
            <a:ext cx="1223033" cy="231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767408" y="3645024"/>
            <a:ext cx="328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её найти?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988840"/>
            <a:ext cx="5667375" cy="29241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2060848"/>
            <a:ext cx="5667375" cy="292417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графике больше дисперсия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426" y="1988840"/>
            <a:ext cx="3469411" cy="338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376" y="1988840"/>
            <a:ext cx="3240360" cy="3160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916832"/>
            <a:ext cx="3550465" cy="34634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51384" y="5301208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Кто здесь Нормальное распределение, Равномерное распределение и Экспоненциальное распределение?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863752" y="1124744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распределения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2144" y="2564904"/>
            <a:ext cx="3543228" cy="3456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2564904"/>
            <a:ext cx="3550465" cy="346344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83632" y="126876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3539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336" y="1412776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257" y="2924944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336" y="4581128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686" y="3863894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434" y="5994263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8168" y="2492896"/>
            <a:ext cx="3757443" cy="36653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636912"/>
            <a:ext cx="3672408" cy="3582399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83632" y="126876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23792" y="1052736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48" y="2564904"/>
            <a:ext cx="6475755" cy="34259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328" y="4221088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 чем это всё?</a:t>
            </a:r>
          </a:p>
        </p:txBody>
      </p:sp>
      <p:sp>
        <p:nvSpPr>
          <p:cNvPr id="5" name="Стрелка вправо 4"/>
          <p:cNvSpPr/>
          <p:nvPr/>
        </p:nvSpPr>
        <p:spPr>
          <a:xfrm rot="13995431">
            <a:off x="6549763" y="58519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6638045">
            <a:off x="7883026" y="4911627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6638045">
            <a:off x="7162946" y="3687491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6638045">
            <a:off x="8603106" y="51996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2" grpId="0" animBg="1"/>
      <p:bldP spid="14" grpId="0" animBg="1"/>
      <p:bldP spid="15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744" y="2636912"/>
            <a:ext cx="5089376" cy="342979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2564904"/>
            <a:ext cx="3287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посчитать данное значение?</a:t>
            </a:r>
          </a:p>
          <a:p>
            <a:pPr algn="ctr"/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 почему не получится взять среднее?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212679">
            <a:off x="3512163" y="2694370"/>
            <a:ext cx="1868956" cy="33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223792" y="1052736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4904"/>
            <a:ext cx="5223075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34" y="2564905"/>
            <a:ext cx="5364240" cy="27363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убрать тренд из данных?</a:t>
            </a:r>
          </a:p>
        </p:txBody>
      </p:sp>
      <p:sp>
        <p:nvSpPr>
          <p:cNvPr id="12" name="Стрелка вправо 11"/>
          <p:cNvSpPr/>
          <p:nvPr/>
        </p:nvSpPr>
        <p:spPr>
          <a:xfrm>
            <a:off x="5375920" y="3429000"/>
            <a:ext cx="115212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079776" y="1124744"/>
            <a:ext cx="4370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тренд в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1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52195"/>
          <a:stretch/>
        </p:blipFill>
        <p:spPr>
          <a:xfrm>
            <a:off x="191344" y="2132856"/>
            <a:ext cx="5743575" cy="2618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-197" t="52148" r="197" b="47"/>
          <a:stretch/>
        </p:blipFill>
        <p:spPr>
          <a:xfrm>
            <a:off x="6168008" y="2132856"/>
            <a:ext cx="5743575" cy="261823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67808" y="1556792"/>
            <a:ext cx="3837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корреляцию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55640" y="5229200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из графиков самая сильная линейная корреляция 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2420888"/>
            <a:ext cx="5608241" cy="36708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50205" y="1988840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3352" y="3212976"/>
            <a:ext cx="3205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 какой точке значение производной наибольшее?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246784" y="21061"/>
            <a:ext cx="109452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271588" y="0"/>
            <a:ext cx="9793287" cy="827088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</a:t>
            </a:r>
            <a:r>
              <a:rPr lang="ru-RU" sz="4000" b="1" spc="-5" dirty="0" smtClean="0">
                <a:solidFill>
                  <a:schemeClr val="bg1"/>
                </a:solidFill>
              </a:rPr>
              <a:t>книжек я читал…</a:t>
            </a:r>
            <a:endParaRPr lang="ru-RU" sz="4000" b="1" spc="-5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87129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А. Ю.,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Ронкин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М. В., Созыкин А. В.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</a:t>
            </a:r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алгоритмы машинного обучения на языке </a:t>
            </a:r>
            <a:r>
              <a:rPr lang="ru-RU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учебно-методическое пособие. 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2023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https://elar.urfu.ru/handle/10995/122740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2571802"/>
            <a:ext cx="83529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James, Gareth, et al.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statistical learning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2023.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://www.statlearning.com/</a:t>
            </a:r>
            <a:endParaRPr lang="ru-RU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35360" y="3693899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Molnar, Christoph.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Interpretable machine learning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Lulu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com, 2020.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Онлайн книга 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://christophm.github.io/interpretable-ml-book/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94530" y="4867282"/>
            <a:ext cx="10309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Murphy, Kevin P.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Probabilistic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learning: an introduction. </a:t>
            </a:r>
            <a:r>
              <a:rPr lang="en-US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MIT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press, 2022. </a:t>
            </a:r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Вероятностное машинное обучение: введение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с англ. А. А.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Слинкина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– М.: ДМК Пресс, 2022. – 940 с.: ил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497" y="1028352"/>
            <a:ext cx="2831966" cy="4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</a:t>
            </a:r>
            <a:r>
              <a:rPr lang="ru-RU" sz="4000" b="1" spc="-5" dirty="0" smtClean="0">
                <a:solidFill>
                  <a:schemeClr val="bg1"/>
                </a:solidFill>
              </a:rPr>
              <a:t>фокусов видал…</a:t>
            </a:r>
            <a:endParaRPr lang="ru-RU" sz="4000" b="1" spc="-5" dirty="0">
              <a:solidFill>
                <a:schemeClr val="bg1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27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36931" y="1146880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3</a:t>
            </a:r>
            <a:r>
              <a:rPr lang="en-US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Blue1Brown</a:t>
            </a:r>
          </a:p>
          <a:p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Божественные анимации разных математических понятий, концепций и т.д.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https://www.youtube.com/@3blue1brown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2158004"/>
            <a:ext cx="60399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Steve </a:t>
            </a:r>
            <a:r>
              <a:rPr lang="en-US" b="1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Brunton</a:t>
            </a:r>
            <a:endParaRPr lang="ru-RU" b="1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Разный там </a:t>
            </a:r>
            <a:r>
              <a:rPr lang="en-US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ML, SVD 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прочие интересные видео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</a:t>
            </a:r>
            <a:r>
              <a:rPr lang="en-US" u="sng" dirty="0" smtClean="0">
                <a:solidFill>
                  <a:schemeClr val="bg1"/>
                </a:solidFill>
              </a:rPr>
              <a:t>Eigensteve</a:t>
            </a:r>
            <a:endParaRPr lang="ru-RU" u="sng" dirty="0" smtClean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32014" y="4341531"/>
            <a:ext cx="5760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</a:t>
            </a:r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Лекторий ФПМИ</a:t>
            </a:r>
            <a:endParaRPr lang="en-US" b="1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Мне зашел 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курс </a:t>
            </a:r>
            <a:r>
              <a:rPr lang="ru-RU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Радослава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Нейчева</a:t>
            </a:r>
            <a:endParaRPr lang="ru-RU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https://www.youtube.com/@lectory_fpmi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5431641"/>
            <a:ext cx="98650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ФКН </a:t>
            </a:r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ВШЭ</a:t>
            </a:r>
          </a:p>
          <a:p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Курсы Машинное обучение 1 и 2 от Евгения Соколова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https://www.youtube.com/@CS_HSE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3095561"/>
            <a:ext cx="8675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Канал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StatQuest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with Josh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Starmer</a:t>
            </a:r>
            <a:endParaRPr lang="en-US" b="1" i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Разговоры про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 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гитарку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что может быть </a:t>
            </a:r>
            <a:r>
              <a:rPr lang="ru-RU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лучше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en-US" u="sng" dirty="0" smtClean="0">
                <a:solidFill>
                  <a:schemeClr val="bg1"/>
                </a:solidFill>
              </a:rPr>
              <a:t>https</a:t>
            </a:r>
            <a:r>
              <a:rPr lang="en-US" u="sng" dirty="0">
                <a:solidFill>
                  <a:schemeClr val="bg1"/>
                </a:solidFill>
              </a:rPr>
              <a:t>://www.youtube.com/@statquest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639272" y="3801936"/>
            <a:ext cx="65527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Stanford University </a:t>
            </a:r>
            <a:r>
              <a:rPr lang="en-US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Courses</a:t>
            </a:r>
          </a:p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CS229 - Machine </a:t>
            </a:r>
            <a:r>
              <a:rPr lang="en-US" u="sng" dirty="0" smtClean="0">
                <a:solidFill>
                  <a:schemeClr val="bg1"/>
                </a:solidFill>
              </a:rPr>
              <a:t>Learning, CS230 </a:t>
            </a:r>
            <a:r>
              <a:rPr lang="en-US" u="sng" dirty="0">
                <a:solidFill>
                  <a:schemeClr val="bg1"/>
                </a:solidFill>
              </a:rPr>
              <a:t>- Deep Learning   </a:t>
            </a:r>
            <a:r>
              <a:rPr lang="en-US" u="sng" dirty="0" smtClean="0">
                <a:solidFill>
                  <a:schemeClr val="bg1"/>
                </a:solidFill>
              </a:rPr>
              <a:t>https</a:t>
            </a:r>
            <a:r>
              <a:rPr lang="en-US" u="sng" dirty="0">
                <a:solidFill>
                  <a:schemeClr val="bg1"/>
                </a:solidFill>
              </a:rPr>
              <a:t>://www.youtube.com/@stanfordonline</a:t>
            </a:r>
          </a:p>
        </p:txBody>
      </p:sp>
    </p:spTree>
    <p:extLst>
      <p:ext uri="{BB962C8B-B14F-4D97-AF65-F5344CB8AC3E}">
        <p14:creationId xmlns:p14="http://schemas.microsoft.com/office/powerpoint/2010/main" val="89931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335360" y="1340768"/>
            <a:ext cx="11856640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400" strike="sngStrik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позицию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научитесь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делать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искать разум в диалоговых системах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407368" y="3356992"/>
            <a:ext cx="1245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работает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»;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135560" y="25171"/>
            <a:ext cx="8712968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Занижаем Ожидания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335360" y="633478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 </a:t>
            </a:r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признана чем-то там кем-то там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1556792"/>
            <a:ext cx="8712968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 smtClean="0">
                <a:solidFill>
                  <a:schemeClr val="bg1"/>
                </a:solidFill>
              </a:rPr>
              <a:t>ai@day-ural.ru</a:t>
            </a: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u="sng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В </a:t>
            </a:r>
            <a:r>
              <a:rPr lang="ru-RU" altLang="ru-RU" dirty="0" smtClean="0">
                <a:solidFill>
                  <a:schemeClr val="bg1"/>
                </a:solidFill>
              </a:rPr>
              <a:t>основном пишем </a:t>
            </a:r>
            <a:r>
              <a:rPr lang="ru-RU" altLang="ru-RU" dirty="0">
                <a:solidFill>
                  <a:schemeClr val="bg1"/>
                </a:solidFill>
              </a:rPr>
              <a:t>в </a:t>
            </a:r>
            <a:r>
              <a:rPr lang="ru-RU" altLang="ru-RU" dirty="0" smtClean="0">
                <a:solidFill>
                  <a:schemeClr val="bg1"/>
                </a:solidFill>
              </a:rPr>
              <a:t> </a:t>
            </a:r>
            <a:r>
              <a:rPr lang="en-US" altLang="ru-RU" dirty="0" err="1" smtClean="0">
                <a:solidFill>
                  <a:schemeClr val="bg1"/>
                </a:solidFill>
              </a:rPr>
              <a:t>tg</a:t>
            </a:r>
            <a:r>
              <a:rPr lang="en-US" altLang="ru-RU" dirty="0" smtClean="0">
                <a:solidFill>
                  <a:schemeClr val="bg1"/>
                </a:solidFill>
              </a:rPr>
              <a:t> </a:t>
            </a:r>
            <a:r>
              <a:rPr lang="ru-RU" altLang="ru-RU" dirty="0" smtClean="0">
                <a:solidFill>
                  <a:schemeClr val="bg1"/>
                </a:solidFill>
              </a:rPr>
              <a:t>Канале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 smtClean="0">
                <a:solidFill>
                  <a:schemeClr val="bg1"/>
                </a:solidFill>
              </a:rPr>
              <a:t>Машинное </a:t>
            </a:r>
            <a:r>
              <a:rPr lang="ru-RU" altLang="ru-RU" b="1" dirty="0">
                <a:solidFill>
                  <a:schemeClr val="bg1"/>
                </a:solidFill>
              </a:rPr>
              <a:t>Обучение (</a:t>
            </a:r>
            <a:r>
              <a:rPr lang="ru-RU" altLang="ru-RU" b="1" dirty="0" err="1">
                <a:solidFill>
                  <a:schemeClr val="bg1"/>
                </a:solidFill>
              </a:rPr>
              <a:t>Сбер</a:t>
            </a:r>
            <a:r>
              <a:rPr lang="ru-RU" altLang="ru-RU" b="1" dirty="0">
                <a:solidFill>
                  <a:schemeClr val="bg1"/>
                </a:solidFill>
              </a:rPr>
              <a:t>, 2023)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51630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828835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4083229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1847528" y="3539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551384" y="1772816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1772816"/>
            <a:ext cx="2797521" cy="37340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t="10587" b="15614"/>
          <a:stretch/>
        </p:blipFill>
        <p:spPr>
          <a:xfrm>
            <a:off x="6159145" y="2780928"/>
            <a:ext cx="2429950" cy="3883949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551385" y="2924944"/>
            <a:ext cx="547260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Член Институт инженеров электротехники и электроники — </a:t>
            </a:r>
            <a:r>
              <a:rPr lang="ru-RU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IEEE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23 февраля 2022 </a:t>
            </a:r>
            <a:r>
              <a:rPr lang="en-US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Senior Member </a:t>
            </a:r>
            <a:r>
              <a:rPr lang="ru-RU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293096"/>
            <a:ext cx="4715965" cy="1272865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/>
          </p:cNvSpPr>
          <p:nvPr/>
        </p:nvSpPr>
        <p:spPr>
          <a:xfrm>
            <a:off x="1847528" y="3539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70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9" y="3429000"/>
            <a:ext cx="2060163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книжек я читал…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5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35360" y="3501008"/>
            <a:ext cx="976076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компетенции для реализации дисциплин в области искусственного интеллекта</a:t>
            </a:r>
            <a:r>
              <a:rPr lang="en-US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НИУ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Высшая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Школа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Экономики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Математика машинного обучения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Языки программирования и алгоритмы в искусственном интеллекте</a:t>
            </a:r>
            <a:endParaRPr lang="en-US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79376" y="1412776"/>
            <a:ext cx="7632848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Летняя цифровая школа.</a:t>
            </a:r>
            <a:r>
              <a:rPr lang="en-US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АНО ДПО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Корпоративный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университет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Сбербанка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Engineering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 </a:t>
            </a:r>
            <a:r>
              <a:rPr lang="ru-RU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Science* 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7" y="1196755"/>
            <a:ext cx="3216783" cy="226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2" t="2032" r="4869" b="182"/>
          <a:stretch/>
        </p:blipFill>
        <p:spPr>
          <a:xfrm>
            <a:off x="9530146" y="3717032"/>
            <a:ext cx="1891103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4005065"/>
            <a:ext cx="1944216" cy="2514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39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</a:t>
            </a:r>
            <a:r>
              <a:rPr lang="ru-RU" sz="4000" b="1" spc="-5" dirty="0" smtClean="0">
                <a:solidFill>
                  <a:schemeClr val="bg1"/>
                </a:solidFill>
              </a:rPr>
              <a:t>фокусов видал…</a:t>
            </a:r>
            <a:endParaRPr lang="ru-RU" sz="4000" b="1" spc="-5" dirty="0">
              <a:solidFill>
                <a:schemeClr val="bg1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6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5301209"/>
            <a:ext cx="943304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Classification and Vector Spaces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Probabilistic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Sequence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Attention Models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79376" y="3429000"/>
            <a:ext cx="1144927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 Networks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 Deep Neural Networks: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Hyperparameter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Tuning, Regularization and Optimization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Structuring Machine Learning Projects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772818"/>
            <a:ext cx="1144927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DeepLearning.AI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Developer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Artificial Intelligence, Machine Learning,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Sequences, Time Series and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5616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(Stanford University)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5104554"/>
            <a:ext cx="2232248" cy="1738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163"/>
          <a:stretch/>
        </p:blipFill>
        <p:spPr>
          <a:xfrm>
            <a:off x="7464152" y="2348881"/>
            <a:ext cx="2088232" cy="1583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352" y="3645028"/>
            <a:ext cx="1968651" cy="1615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972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1103097"/>
            <a:ext cx="3960440" cy="5367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1702250"/>
            <a:ext cx="3537753" cy="3993231"/>
          </a:xfrm>
          <a:prstGeom prst="rect">
            <a:avLst/>
          </a:prstGeom>
        </p:spPr>
      </p:pic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47911" y="571850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47910" y="696345"/>
            <a:ext cx="10264158" cy="87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117" rIns="121117" bIns="121117" anchor="t" anchorCtr="0">
            <a:noAutofit/>
          </a:bodyPr>
          <a:lstStyle/>
          <a:p>
            <a:r>
              <a:rPr lang="ru-RU" sz="3974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74" dirty="0">
                <a:solidFill>
                  <a:srgbClr val="FFC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74" dirty="0">
              <a:solidFill>
                <a:srgbClr val="FFC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263352" y="2060848"/>
            <a:ext cx="4642294" cy="1028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/>
            <a:r>
              <a:rPr lang="ru-RU" sz="3586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Классический </a:t>
            </a:r>
            <a:r>
              <a:rPr lang="en-US" sz="3586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sz="358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47911" y="2955132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19211" y="108116"/>
            <a:ext cx="5753580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117" tIns="121117" rIns="121117" bIns="121117" anchor="t" anchorCtr="0">
            <a:noAutofit/>
          </a:bodyPr>
          <a:lstStyle/>
          <a:p>
            <a:pPr algn="ctr"/>
            <a:r>
              <a:rPr lang="en-US" sz="106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1513959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1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830833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2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695400" y="3122277"/>
            <a:ext cx="3888432" cy="371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</a:t>
            </a:r>
            <a:endParaRPr lang="en-US" sz="1992" dirty="0" smtClean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работы с Данными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</a:t>
            </a:r>
            <a:r>
              <a:rPr lang="en-US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4636" lvl="1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39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</a:t>
            </a:r>
            <a:r>
              <a:rPr lang="en-US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4636" indent="-284636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  <a:p>
            <a:pPr marL="0" lvl="1">
              <a:buClr>
                <a:srgbClr val="FFC000"/>
              </a:buClr>
            </a:pPr>
            <a:endParaRPr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00239" y="2816231"/>
            <a:ext cx="277803" cy="277803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1117" tIns="121117" rIns="121117" bIns="121117" anchor="ctr" anchorCtr="0">
            <a:noAutofit/>
          </a:bodyPr>
          <a:lstStyle/>
          <a:p>
            <a:pPr algn="ctr"/>
            <a:r>
              <a:rPr lang="ru-RU" sz="2477" dirty="0">
                <a:solidFill>
                  <a:srgbClr val="FF0000"/>
                </a:solidFill>
              </a:rPr>
              <a:t>3</a:t>
            </a:r>
            <a:endParaRPr sz="2477" dirty="0">
              <a:solidFill>
                <a:srgbClr val="FF0000"/>
              </a:solidFill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572428" y="1766740"/>
            <a:ext cx="3552283" cy="61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25"/>
              </a:spcBef>
            </a:pPr>
            <a:r>
              <a:rPr lang="ru-RU" sz="3586" b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3586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58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8971794" y="1964923"/>
            <a:ext cx="2455099" cy="81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algn="ctr">
              <a:spcBef>
                <a:spcPts val="1325"/>
              </a:spcBef>
            </a:pPr>
            <a:r>
              <a:rPr lang="en-US" sz="3586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MLOPs</a:t>
            </a:r>
            <a:endParaRPr sz="358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5144069" y="3249651"/>
            <a:ext cx="3052609" cy="196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8855279" y="3342580"/>
            <a:ext cx="2869561" cy="151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 то как сделать из модели полезный продукт</a:t>
            </a:r>
            <a:endParaRPr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80175" y="-207752"/>
            <a:ext cx="356398" cy="662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0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0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72827"/>
              </a:clrFrom>
              <a:clrTo>
                <a:srgbClr val="2728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-41719"/>
            <a:ext cx="1099702" cy="69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52;p26"/>
          <p:cNvSpPr txBox="1"/>
          <p:nvPr/>
        </p:nvSpPr>
        <p:spPr>
          <a:xfrm>
            <a:off x="4943872" y="3112803"/>
            <a:ext cx="3888432" cy="23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Почему </a:t>
            </a:r>
            <a:r>
              <a:rPr lang="ru-RU" sz="1992" dirty="0" err="1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для КЗ</a:t>
            </a: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en-US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Text2Img</a:t>
            </a:r>
            <a:endParaRPr lang="ru-RU"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</a:t>
            </a:r>
            <a:r>
              <a:rPr lang="ru-RU" sz="1992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для </a:t>
            </a:r>
            <a:r>
              <a:rPr lang="en-US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lang="ru-RU" sz="1992" dirty="0" smtClean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92" dirty="0" err="1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Трансформеры</a:t>
            </a:r>
            <a:endParaRPr lang="ru-RU" sz="1992" dirty="0" smtClean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Немного о </a:t>
            </a:r>
            <a:r>
              <a:rPr lang="ru-RU" sz="1992" dirty="0" err="1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промпт-инжениренге</a:t>
            </a:r>
            <a:r>
              <a:rPr lang="ru-RU" sz="1992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92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113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4" grpId="0"/>
      <p:bldP spid="26" grpId="0"/>
      <p:bldP spid="30" grpId="0"/>
      <p:bldP spid="34" grpId="0"/>
      <p:bldP spid="3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Курса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124744"/>
            <a:ext cx="113255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семестр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Первый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полусеместр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2 пары, далее – 1 пара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Семинары / практики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623392" y="2564904"/>
                <a:ext cx="11325561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БРС</a:t>
                </a:r>
                <a:endParaRPr lang="en-US" sz="32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Итоговая оценка = 0.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Лекции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+0.3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Зачет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+0.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4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∙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Практики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Лекции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Контрольная работа</m:t>
                      </m:r>
                    </m:oMath>
                  </m:oMathPara>
                </a14:m>
                <a:endParaRPr lang="ru-RU" sz="24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*Ответы </a:t>
                </a:r>
                <a:r>
                  <a:rPr lang="ru-RU" sz="200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 </a:t>
                </a:r>
                <a:r>
                  <a:rPr lang="ru-RU" sz="200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вопросы - тесты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Практики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Соревнования+Домашние работы</m:t>
                      </m:r>
                    </m:oMath>
                  </m:oMathPara>
                </a14:m>
                <a:endParaRPr lang="ru-RU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*Соревнования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~ 70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баллов</a:t>
                </a:r>
              </a:p>
              <a:p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*Домашние работы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~ 60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баллов</a:t>
                </a:r>
              </a:p>
              <a:p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*Зачет – ответ на 1 блиц-вопрос из списка заранее подготовленных вопросов (возможны наводящие вопросы потом «на понимание»)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564904"/>
                <a:ext cx="11325561" cy="3231654"/>
              </a:xfrm>
              <a:prstGeom prst="rect">
                <a:avLst/>
              </a:prstGeom>
              <a:blipFill>
                <a:blip r:embed="rId4"/>
                <a:stretch>
                  <a:fillRect l="-1346" t="-2453" b="-24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1283</Words>
  <Application>Microsoft Office PowerPoint</Application>
  <PresentationFormat>Широкоэкранный</PresentationFormat>
  <Paragraphs>303</Paragraphs>
  <Slides>30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1" baseType="lpstr">
      <vt:lpstr>-apple-system</vt:lpstr>
      <vt:lpstr>Arial</vt:lpstr>
      <vt:lpstr>Calibri</vt:lpstr>
      <vt:lpstr>Cambria Math</vt:lpstr>
      <vt:lpstr>Montserrat</vt:lpstr>
      <vt:lpstr>Montserrat Black</vt:lpstr>
      <vt:lpstr>Roboto</vt:lpstr>
      <vt:lpstr>Times New Roman</vt:lpstr>
      <vt:lpstr>Verdana</vt:lpstr>
      <vt:lpstr>Wingdings</vt:lpstr>
      <vt:lpstr>Тема Office</vt:lpstr>
      <vt:lpstr>Презентация PowerPoint</vt:lpstr>
      <vt:lpstr>О преподавателе</vt:lpstr>
      <vt:lpstr>Презентация PowerPoint</vt:lpstr>
      <vt:lpstr>Презентация PowerPoint</vt:lpstr>
      <vt:lpstr>Много книжек я читал…</vt:lpstr>
      <vt:lpstr>Много фокусов видал…</vt:lpstr>
      <vt:lpstr>Презентация PowerPoint</vt:lpstr>
      <vt:lpstr>Презентация PowerPoint</vt:lpstr>
      <vt:lpstr>Структура Курса</vt:lpstr>
      <vt:lpstr>Порог Вхождения</vt:lpstr>
      <vt:lpstr>Проверим Свои Знания «Математики»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Много книжек я читал…</vt:lpstr>
      <vt:lpstr>Много фокусов видал…</vt:lpstr>
      <vt:lpstr>Занижаем Ожидания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81</cp:revision>
  <dcterms:created xsi:type="dcterms:W3CDTF">2019-05-20T04:53:11Z</dcterms:created>
  <dcterms:modified xsi:type="dcterms:W3CDTF">2023-09-18T10:03:22Z</dcterms:modified>
</cp:coreProperties>
</file>